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Dela Gothic One"/>
      <p:regular r:id="rId15"/>
    </p:embeddedFont>
    <p:embeddedFont>
      <p:font typeface="Dela Gothic One"/>
      <p:regular r:id="rId16"/>
    </p:embeddedFont>
    <p:embeddedFont>
      <p:font typeface="DM Sans"/>
      <p:regular r:id="rId17"/>
    </p:embeddedFont>
    <p:embeddedFont>
      <p:font typeface="DM Sans"/>
      <p:regular r:id="rId18"/>
    </p:embeddedFont>
    <p:embeddedFont>
      <p:font typeface="DM Sans"/>
      <p:regular r:id="rId19"/>
    </p:embeddedFont>
    <p:embeddedFont>
      <p:font typeface="DM Sans"/>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3-1.png>
</file>

<file path=ppt/media/image-4-1.png>
</file>

<file path=ppt/media/image-4-2.png>
</file>

<file path=ppt/media/image-4-3.png>
</file>

<file path=ppt/media/image-4-4.png>
</file>

<file path=ppt/media/image-4-5.png>
</file>

<file path=ppt/media/image-5-1.png>
</file>

<file path=ppt/media/image-6-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2234684"/>
            <a:ext cx="7627382" cy="1425416"/>
          </a:xfrm>
          <a:prstGeom prst="rect">
            <a:avLst/>
          </a:prstGeom>
          <a:noFill/>
          <a:ln/>
        </p:spPr>
        <p:txBody>
          <a:bodyPr wrap="squar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Python Libraries: Assignment Overview</a:t>
            </a:r>
            <a:endParaRPr lang="en-US" sz="4450" dirty="0"/>
          </a:p>
        </p:txBody>
      </p:sp>
      <p:sp>
        <p:nvSpPr>
          <p:cNvPr id="4" name="Text 1"/>
          <p:cNvSpPr/>
          <p:nvPr/>
        </p:nvSpPr>
        <p:spPr>
          <a:xfrm>
            <a:off x="758309" y="3985022"/>
            <a:ext cx="7627382" cy="138684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This assignment explores the power of Python libraries. You will learn to identify suitable libraries for specific tasks. Demonstrate your proficiency through practical examples. Practice and experimentation are key to mastering these libraries.</a:t>
            </a:r>
            <a:endParaRPr lang="en-US" sz="1700" dirty="0"/>
          </a:p>
        </p:txBody>
      </p:sp>
      <p:sp>
        <p:nvSpPr>
          <p:cNvPr id="5" name="Shape 2"/>
          <p:cNvSpPr/>
          <p:nvPr/>
        </p:nvSpPr>
        <p:spPr>
          <a:xfrm>
            <a:off x="758309" y="5631775"/>
            <a:ext cx="346591" cy="346591"/>
          </a:xfrm>
          <a:prstGeom prst="roundRect">
            <a:avLst>
              <a:gd name="adj" fmla="val 26380043"/>
            </a:avLst>
          </a:prstGeom>
          <a:solidFill>
            <a:srgbClr val="56C9F2"/>
          </a:solidFill>
          <a:ln w="7620">
            <a:solidFill>
              <a:srgbClr val="FFFFFF"/>
            </a:solidFill>
            <a:prstDash val="solid"/>
          </a:ln>
        </p:spPr>
      </p:sp>
      <p:sp>
        <p:nvSpPr>
          <p:cNvPr id="6" name="Text 3"/>
          <p:cNvSpPr/>
          <p:nvPr/>
        </p:nvSpPr>
        <p:spPr>
          <a:xfrm>
            <a:off x="867727" y="5756315"/>
            <a:ext cx="127754" cy="97512"/>
          </a:xfrm>
          <a:prstGeom prst="rect">
            <a:avLst/>
          </a:prstGeom>
          <a:noFill/>
          <a:ln/>
        </p:spPr>
        <p:txBody>
          <a:bodyPr wrap="none" lIns="0" tIns="0" rIns="0" bIns="0" rtlCol="0" anchor="t"/>
          <a:lstStyle/>
          <a:p>
            <a:pPr algn="ctr" indent="0" marL="0">
              <a:lnSpc>
                <a:spcPts val="750"/>
              </a:lnSpc>
              <a:buNone/>
            </a:pPr>
            <a:r>
              <a:rPr lang="en-US" sz="750" dirty="0">
                <a:solidFill>
                  <a:srgbClr val="3C3838"/>
                </a:solidFill>
                <a:latin typeface="DM Sans Medium" pitchFamily="34" charset="0"/>
                <a:ea typeface="DM Sans Medium" pitchFamily="34" charset="-122"/>
                <a:cs typeface="DM Sans Medium" pitchFamily="34" charset="-120"/>
              </a:rPr>
              <a:t>NK</a:t>
            </a:r>
            <a:endParaRPr lang="en-US" sz="750" dirty="0"/>
          </a:p>
        </p:txBody>
      </p:sp>
      <p:sp>
        <p:nvSpPr>
          <p:cNvPr id="7" name="Text 4"/>
          <p:cNvSpPr/>
          <p:nvPr/>
        </p:nvSpPr>
        <p:spPr>
          <a:xfrm>
            <a:off x="1213128" y="5615583"/>
            <a:ext cx="1624251" cy="379214"/>
          </a:xfrm>
          <a:prstGeom prst="rect">
            <a:avLst/>
          </a:prstGeom>
          <a:noFill/>
          <a:ln/>
        </p:spPr>
        <p:txBody>
          <a:bodyPr wrap="none" lIns="0" tIns="0" rIns="0" bIns="0" rtlCol="0" anchor="t"/>
          <a:lstStyle/>
          <a:p>
            <a:pPr algn="l" indent="0" marL="0">
              <a:lnSpc>
                <a:spcPts val="2950"/>
              </a:lnSpc>
              <a:buNone/>
            </a:pPr>
            <a:r>
              <a:rPr lang="en-US" sz="2100" b="1" dirty="0">
                <a:solidFill>
                  <a:srgbClr val="FFE5E5"/>
                </a:solidFill>
                <a:latin typeface="DM Sans Bold" pitchFamily="34" charset="0"/>
                <a:ea typeface="DM Sans Bold" pitchFamily="34" charset="-122"/>
                <a:cs typeface="DM Sans Bold" pitchFamily="34" charset="-120"/>
              </a:rPr>
              <a:t>by Naveen K</a:t>
            </a:r>
            <a:endParaRPr lang="en-US" sz="2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356366"/>
            <a:ext cx="12488585" cy="712708"/>
          </a:xfrm>
          <a:prstGeom prst="rect">
            <a:avLst/>
          </a:prstGeom>
          <a:noFill/>
          <a:ln/>
        </p:spPr>
        <p:txBody>
          <a:bodyPr wrap="non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Problem 1: Data Analysis with Pandas</a:t>
            </a:r>
            <a:endParaRPr lang="en-US" sz="4450" dirty="0"/>
          </a:p>
        </p:txBody>
      </p:sp>
      <p:sp>
        <p:nvSpPr>
          <p:cNvPr id="3" name="Text 1"/>
          <p:cNvSpPr/>
          <p:nvPr/>
        </p:nvSpPr>
        <p:spPr>
          <a:xfrm>
            <a:off x="758309" y="3610570"/>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Task</a:t>
            </a:r>
            <a:endParaRPr lang="en-US" sz="2200" dirty="0"/>
          </a:p>
        </p:txBody>
      </p:sp>
      <p:sp>
        <p:nvSpPr>
          <p:cNvPr id="4" name="Text 2"/>
          <p:cNvSpPr/>
          <p:nvPr/>
        </p:nvSpPr>
        <p:spPr>
          <a:xfrm>
            <a:off x="758309" y="4183380"/>
            <a:ext cx="6292572" cy="104013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Analyze a CSV file containing sales data (e.g., `sales_data.csv`). Calculate total sales per region and identify top-selling products.</a:t>
            </a:r>
            <a:endParaRPr lang="en-US" sz="1700" dirty="0"/>
          </a:p>
        </p:txBody>
      </p:sp>
      <p:sp>
        <p:nvSpPr>
          <p:cNvPr id="5" name="Text 3"/>
          <p:cNvSpPr/>
          <p:nvPr/>
        </p:nvSpPr>
        <p:spPr>
          <a:xfrm>
            <a:off x="7587139" y="3610570"/>
            <a:ext cx="3721537" cy="356235"/>
          </a:xfrm>
          <a:prstGeom prst="rect">
            <a:avLst/>
          </a:prstGeom>
          <a:noFill/>
          <a:ln/>
        </p:spPr>
        <p:txBody>
          <a:bodyPr wrap="none" lIns="0" tIns="0" rIns="0" bIns="0" rtlCol="0" anchor="t"/>
          <a:lstStyle/>
          <a:p>
            <a:pPr algn="l" indent="0" marL="0">
              <a:lnSpc>
                <a:spcPts val="2800"/>
              </a:lnSpc>
              <a:buNone/>
            </a:pPr>
            <a:r>
              <a:rPr lang="en-US" sz="2200" dirty="0">
                <a:solidFill>
                  <a:srgbClr val="FAEBEB"/>
                </a:solidFill>
                <a:latin typeface="Dela Gothic One" pitchFamily="34" charset="0"/>
                <a:ea typeface="Dela Gothic One" pitchFamily="34" charset="-122"/>
                <a:cs typeface="Dela Gothic One" pitchFamily="34" charset="-120"/>
              </a:rPr>
              <a:t>Pandas Requirements</a:t>
            </a:r>
            <a:endParaRPr lang="en-US" sz="2200" dirty="0"/>
          </a:p>
        </p:txBody>
      </p:sp>
      <p:sp>
        <p:nvSpPr>
          <p:cNvPr id="6" name="Text 4"/>
          <p:cNvSpPr/>
          <p:nvPr/>
        </p:nvSpPr>
        <p:spPr>
          <a:xfrm>
            <a:off x="7587139" y="4183380"/>
            <a:ext cx="6292572"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Loading data.</a:t>
            </a:r>
            <a:endParaRPr lang="en-US" sz="1700" dirty="0"/>
          </a:p>
        </p:txBody>
      </p:sp>
      <p:sp>
        <p:nvSpPr>
          <p:cNvPr id="7" name="Text 5"/>
          <p:cNvSpPr/>
          <p:nvPr/>
        </p:nvSpPr>
        <p:spPr>
          <a:xfrm>
            <a:off x="7587139" y="4605814"/>
            <a:ext cx="6292572"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Data cleaning.</a:t>
            </a:r>
            <a:endParaRPr lang="en-US" sz="1700" dirty="0"/>
          </a:p>
        </p:txBody>
      </p:sp>
      <p:sp>
        <p:nvSpPr>
          <p:cNvPr id="8" name="Text 6"/>
          <p:cNvSpPr/>
          <p:nvPr/>
        </p:nvSpPr>
        <p:spPr>
          <a:xfrm>
            <a:off x="7587139" y="5028248"/>
            <a:ext cx="6292572"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Data aggregation.</a:t>
            </a:r>
            <a:endParaRPr lang="en-US" sz="1700" dirty="0"/>
          </a:p>
        </p:txBody>
      </p:sp>
      <p:sp>
        <p:nvSpPr>
          <p:cNvPr id="9" name="Text 7"/>
          <p:cNvSpPr/>
          <p:nvPr/>
        </p:nvSpPr>
        <p:spPr>
          <a:xfrm>
            <a:off x="7587139" y="5450681"/>
            <a:ext cx="6292572"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FFE5E5"/>
                </a:solidFill>
                <a:latin typeface="DM Sans" pitchFamily="34" charset="0"/>
                <a:ea typeface="DM Sans" pitchFamily="34" charset="-122"/>
                <a:cs typeface="DM Sans" pitchFamily="34" charset="-120"/>
              </a:rPr>
              <a:t>Exporting results.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826889"/>
            <a:ext cx="7627382" cy="2138124"/>
          </a:xfrm>
          <a:prstGeom prst="rect">
            <a:avLst/>
          </a:prstGeom>
          <a:noFill/>
          <a:ln/>
        </p:spPr>
        <p:txBody>
          <a:bodyPr wrap="squar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Problem 2: Scientific Computing with NumPy</a:t>
            </a:r>
            <a:endParaRPr lang="en-US" sz="4450" dirty="0"/>
          </a:p>
        </p:txBody>
      </p:sp>
      <p:sp>
        <p:nvSpPr>
          <p:cNvPr id="4" name="Shape 1"/>
          <p:cNvSpPr/>
          <p:nvPr/>
        </p:nvSpPr>
        <p:spPr>
          <a:xfrm>
            <a:off x="758309" y="3533656"/>
            <a:ext cx="487442" cy="487442"/>
          </a:xfrm>
          <a:prstGeom prst="roundRect">
            <a:avLst>
              <a:gd name="adj" fmla="val 18669"/>
            </a:avLst>
          </a:prstGeom>
          <a:solidFill>
            <a:srgbClr val="740B0B"/>
          </a:solidFill>
          <a:ln w="7620">
            <a:solidFill>
              <a:srgbClr val="8D2424"/>
            </a:solidFill>
            <a:prstDash val="solid"/>
          </a:ln>
        </p:spPr>
      </p:sp>
      <p:sp>
        <p:nvSpPr>
          <p:cNvPr id="5" name="Text 2"/>
          <p:cNvSpPr/>
          <p:nvPr/>
        </p:nvSpPr>
        <p:spPr>
          <a:xfrm>
            <a:off x="830997" y="3563600"/>
            <a:ext cx="342067" cy="427553"/>
          </a:xfrm>
          <a:prstGeom prst="rect">
            <a:avLst/>
          </a:prstGeom>
          <a:noFill/>
          <a:ln/>
        </p:spPr>
        <p:txBody>
          <a:bodyPr wrap="none" lIns="0" tIns="0" rIns="0" bIns="0" rtlCol="0" anchor="t"/>
          <a:lstStyle/>
          <a:p>
            <a:pPr algn="ctr" indent="0" marL="0">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1</a:t>
            </a:r>
            <a:endParaRPr lang="en-US" sz="2650" dirty="0"/>
          </a:p>
        </p:txBody>
      </p:sp>
      <p:sp>
        <p:nvSpPr>
          <p:cNvPr id="6" name="Text 3"/>
          <p:cNvSpPr/>
          <p:nvPr/>
        </p:nvSpPr>
        <p:spPr>
          <a:xfrm>
            <a:off x="1462326" y="3533656"/>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Task</a:t>
            </a:r>
            <a:endParaRPr lang="en-US" sz="2200" dirty="0"/>
          </a:p>
        </p:txBody>
      </p:sp>
      <p:sp>
        <p:nvSpPr>
          <p:cNvPr id="7" name="Text 4"/>
          <p:cNvSpPr/>
          <p:nvPr/>
        </p:nvSpPr>
        <p:spPr>
          <a:xfrm>
            <a:off x="1462326" y="4019788"/>
            <a:ext cx="3001447" cy="104013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Simulate a random walk in two dimensions. Calculate its final distance from the origin.</a:t>
            </a:r>
            <a:endParaRPr lang="en-US" sz="1700" dirty="0"/>
          </a:p>
        </p:txBody>
      </p:sp>
      <p:sp>
        <p:nvSpPr>
          <p:cNvPr id="8" name="Shape 5"/>
          <p:cNvSpPr/>
          <p:nvPr/>
        </p:nvSpPr>
        <p:spPr>
          <a:xfrm>
            <a:off x="4680347" y="3533656"/>
            <a:ext cx="487442" cy="487442"/>
          </a:xfrm>
          <a:prstGeom prst="roundRect">
            <a:avLst>
              <a:gd name="adj" fmla="val 18669"/>
            </a:avLst>
          </a:prstGeom>
          <a:solidFill>
            <a:srgbClr val="740B0B"/>
          </a:solidFill>
          <a:ln w="7620">
            <a:solidFill>
              <a:srgbClr val="8D2424"/>
            </a:solidFill>
            <a:prstDash val="solid"/>
          </a:ln>
        </p:spPr>
      </p:sp>
      <p:sp>
        <p:nvSpPr>
          <p:cNvPr id="9" name="Text 6"/>
          <p:cNvSpPr/>
          <p:nvPr/>
        </p:nvSpPr>
        <p:spPr>
          <a:xfrm>
            <a:off x="4753035" y="3563600"/>
            <a:ext cx="342067" cy="427553"/>
          </a:xfrm>
          <a:prstGeom prst="rect">
            <a:avLst/>
          </a:prstGeom>
          <a:noFill/>
          <a:ln/>
        </p:spPr>
        <p:txBody>
          <a:bodyPr wrap="none" lIns="0" tIns="0" rIns="0" bIns="0" rtlCol="0" anchor="t"/>
          <a:lstStyle/>
          <a:p>
            <a:pPr algn="ctr" indent="0" marL="0">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2</a:t>
            </a:r>
            <a:endParaRPr lang="en-US" sz="2650" dirty="0"/>
          </a:p>
        </p:txBody>
      </p:sp>
      <p:sp>
        <p:nvSpPr>
          <p:cNvPr id="10" name="Text 7"/>
          <p:cNvSpPr/>
          <p:nvPr/>
        </p:nvSpPr>
        <p:spPr>
          <a:xfrm>
            <a:off x="5384363" y="3533656"/>
            <a:ext cx="3001447" cy="712470"/>
          </a:xfrm>
          <a:prstGeom prst="rect">
            <a:avLst/>
          </a:prstGeom>
          <a:noFill/>
          <a:ln/>
        </p:spPr>
        <p:txBody>
          <a:bodyPr wrap="squar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NumPy Requirements</a:t>
            </a:r>
            <a:endParaRPr lang="en-US" sz="2200" dirty="0"/>
          </a:p>
        </p:txBody>
      </p:sp>
      <p:sp>
        <p:nvSpPr>
          <p:cNvPr id="11" name="Text 8"/>
          <p:cNvSpPr/>
          <p:nvPr/>
        </p:nvSpPr>
        <p:spPr>
          <a:xfrm>
            <a:off x="5384363" y="4376023"/>
            <a:ext cx="3001447" cy="138684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Generating random numbers, performing array operations, and calculating Euclidean distances.</a:t>
            </a:r>
            <a:endParaRPr lang="en-US" sz="1700" dirty="0"/>
          </a:p>
        </p:txBody>
      </p:sp>
      <p:sp>
        <p:nvSpPr>
          <p:cNvPr id="12" name="Shape 9"/>
          <p:cNvSpPr/>
          <p:nvPr/>
        </p:nvSpPr>
        <p:spPr>
          <a:xfrm>
            <a:off x="758309" y="6223159"/>
            <a:ext cx="487442" cy="487442"/>
          </a:xfrm>
          <a:prstGeom prst="roundRect">
            <a:avLst>
              <a:gd name="adj" fmla="val 18669"/>
            </a:avLst>
          </a:prstGeom>
          <a:solidFill>
            <a:srgbClr val="740B0B"/>
          </a:solidFill>
          <a:ln w="7620">
            <a:solidFill>
              <a:srgbClr val="8D2424"/>
            </a:solidFill>
            <a:prstDash val="solid"/>
          </a:ln>
        </p:spPr>
      </p:sp>
      <p:sp>
        <p:nvSpPr>
          <p:cNvPr id="13" name="Text 10"/>
          <p:cNvSpPr/>
          <p:nvPr/>
        </p:nvSpPr>
        <p:spPr>
          <a:xfrm>
            <a:off x="830997" y="6253103"/>
            <a:ext cx="342067" cy="427553"/>
          </a:xfrm>
          <a:prstGeom prst="rect">
            <a:avLst/>
          </a:prstGeom>
          <a:noFill/>
          <a:ln/>
        </p:spPr>
        <p:txBody>
          <a:bodyPr wrap="none" lIns="0" tIns="0" rIns="0" bIns="0" rtlCol="0" anchor="t"/>
          <a:lstStyle/>
          <a:p>
            <a:pPr algn="ctr" indent="0" marL="0">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3</a:t>
            </a:r>
            <a:endParaRPr lang="en-US" sz="2650" dirty="0"/>
          </a:p>
        </p:txBody>
      </p:sp>
      <p:sp>
        <p:nvSpPr>
          <p:cNvPr id="14" name="Text 11"/>
          <p:cNvSpPr/>
          <p:nvPr/>
        </p:nvSpPr>
        <p:spPr>
          <a:xfrm>
            <a:off x="1462326" y="6223159"/>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Final Distance</a:t>
            </a:r>
            <a:endParaRPr lang="en-US" sz="2200" dirty="0"/>
          </a:p>
        </p:txBody>
      </p:sp>
      <p:sp>
        <p:nvSpPr>
          <p:cNvPr id="15" name="Text 12"/>
          <p:cNvSpPr/>
          <p:nvPr/>
        </p:nvSpPr>
        <p:spPr>
          <a:xfrm>
            <a:off x="1462326" y="6709291"/>
            <a:ext cx="6923365"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Calculate using `np.sqrt(np.sum(positions**2))`. Set the number of steps, step size, and probability distribution.</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377196"/>
            <a:ext cx="7627382" cy="2138124"/>
          </a:xfrm>
          <a:prstGeom prst="rect">
            <a:avLst/>
          </a:prstGeom>
          <a:noFill/>
          <a:ln/>
        </p:spPr>
        <p:txBody>
          <a:bodyPr wrap="squar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Problem 3: Data Visualization with Matplotlib</a:t>
            </a:r>
            <a:endParaRPr lang="en-US" sz="4450" dirty="0"/>
          </a:p>
        </p:txBody>
      </p:sp>
      <p:pic>
        <p:nvPicPr>
          <p:cNvPr id="4" name="Image 1" descr="preencoded.png">    </p:cNvPr>
          <p:cNvPicPr>
            <a:picLocks noChangeAspect="1"/>
          </p:cNvPicPr>
          <p:nvPr/>
        </p:nvPicPr>
        <p:blipFill>
          <a:blip r:embed="rId2"/>
          <a:stretch>
            <a:fillRect/>
          </a:stretch>
        </p:blipFill>
        <p:spPr>
          <a:xfrm>
            <a:off x="758309" y="3878104"/>
            <a:ext cx="375999" cy="375999"/>
          </a:xfrm>
          <a:prstGeom prst="rect">
            <a:avLst/>
          </a:prstGeom>
        </p:spPr>
      </p:pic>
      <p:sp>
        <p:nvSpPr>
          <p:cNvPr id="5" name="Text 1"/>
          <p:cNvSpPr/>
          <p:nvPr/>
        </p:nvSpPr>
        <p:spPr>
          <a:xfrm>
            <a:off x="1350883" y="3840242"/>
            <a:ext cx="1733193" cy="712470"/>
          </a:xfrm>
          <a:prstGeom prst="rect">
            <a:avLst/>
          </a:prstGeom>
          <a:noFill/>
          <a:ln/>
        </p:spPr>
        <p:txBody>
          <a:bodyPr wrap="squar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Loading Data</a:t>
            </a:r>
            <a:endParaRPr lang="en-US" sz="2200" dirty="0"/>
          </a:p>
        </p:txBody>
      </p:sp>
      <p:pic>
        <p:nvPicPr>
          <p:cNvPr id="6" name="Image 2" descr="preencoded.png">    </p:cNvPr>
          <p:cNvPicPr>
            <a:picLocks noChangeAspect="1"/>
          </p:cNvPicPr>
          <p:nvPr/>
        </p:nvPicPr>
        <p:blipFill>
          <a:blip r:embed="rId3"/>
          <a:stretch>
            <a:fillRect/>
          </a:stretch>
        </p:blipFill>
        <p:spPr>
          <a:xfrm>
            <a:off x="3408998" y="3878104"/>
            <a:ext cx="376118" cy="376118"/>
          </a:xfrm>
          <a:prstGeom prst="rect">
            <a:avLst/>
          </a:prstGeom>
        </p:spPr>
      </p:pic>
      <p:sp>
        <p:nvSpPr>
          <p:cNvPr id="7" name="Text 2"/>
          <p:cNvSpPr/>
          <p:nvPr/>
        </p:nvSpPr>
        <p:spPr>
          <a:xfrm>
            <a:off x="4001691" y="3840242"/>
            <a:ext cx="1733193" cy="712470"/>
          </a:xfrm>
          <a:prstGeom prst="rect">
            <a:avLst/>
          </a:prstGeom>
          <a:noFill/>
          <a:ln/>
        </p:spPr>
        <p:txBody>
          <a:bodyPr wrap="squar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Creating Plot</a:t>
            </a:r>
            <a:endParaRPr lang="en-US" sz="2200" dirty="0"/>
          </a:p>
        </p:txBody>
      </p:sp>
      <p:pic>
        <p:nvPicPr>
          <p:cNvPr id="8" name="Image 3" descr="preencoded.png">    </p:cNvPr>
          <p:cNvPicPr>
            <a:picLocks noChangeAspect="1"/>
          </p:cNvPicPr>
          <p:nvPr/>
        </p:nvPicPr>
        <p:blipFill>
          <a:blip r:embed="rId4"/>
          <a:stretch>
            <a:fillRect/>
          </a:stretch>
        </p:blipFill>
        <p:spPr>
          <a:xfrm>
            <a:off x="6059805" y="3878104"/>
            <a:ext cx="375999" cy="375999"/>
          </a:xfrm>
          <a:prstGeom prst="rect">
            <a:avLst/>
          </a:prstGeom>
        </p:spPr>
      </p:pic>
      <p:sp>
        <p:nvSpPr>
          <p:cNvPr id="9" name="Text 3"/>
          <p:cNvSpPr/>
          <p:nvPr/>
        </p:nvSpPr>
        <p:spPr>
          <a:xfrm>
            <a:off x="6652379" y="3840242"/>
            <a:ext cx="1733193" cy="712470"/>
          </a:xfrm>
          <a:prstGeom prst="rect">
            <a:avLst/>
          </a:prstGeom>
          <a:noFill/>
          <a:ln/>
        </p:spPr>
        <p:txBody>
          <a:bodyPr wrap="squar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Adding Labels</a:t>
            </a:r>
            <a:endParaRPr lang="en-US" sz="2200" dirty="0"/>
          </a:p>
        </p:txBody>
      </p:sp>
      <p:pic>
        <p:nvPicPr>
          <p:cNvPr id="10" name="Image 4" descr="preencoded.png">    </p:cNvPr>
          <p:cNvPicPr>
            <a:picLocks noChangeAspect="1"/>
          </p:cNvPicPr>
          <p:nvPr/>
        </p:nvPicPr>
        <p:blipFill>
          <a:blip r:embed="rId5"/>
          <a:stretch>
            <a:fillRect/>
          </a:stretch>
        </p:blipFill>
        <p:spPr>
          <a:xfrm>
            <a:off x="758309" y="5240536"/>
            <a:ext cx="375999" cy="375999"/>
          </a:xfrm>
          <a:prstGeom prst="rect">
            <a:avLst/>
          </a:prstGeom>
        </p:spPr>
      </p:pic>
      <p:sp>
        <p:nvSpPr>
          <p:cNvPr id="11" name="Text 4"/>
          <p:cNvSpPr/>
          <p:nvPr/>
        </p:nvSpPr>
        <p:spPr>
          <a:xfrm>
            <a:off x="1350883" y="5202674"/>
            <a:ext cx="1733193" cy="712470"/>
          </a:xfrm>
          <a:prstGeom prst="rect">
            <a:avLst/>
          </a:prstGeom>
          <a:noFill/>
          <a:ln/>
        </p:spPr>
        <p:txBody>
          <a:bodyPr wrap="squar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Customizing Plot</a:t>
            </a:r>
            <a:endParaRPr lang="en-US" sz="2200" dirty="0"/>
          </a:p>
        </p:txBody>
      </p:sp>
      <p:sp>
        <p:nvSpPr>
          <p:cNvPr id="12" name="Text 5"/>
          <p:cNvSpPr/>
          <p:nvPr/>
        </p:nvSpPr>
        <p:spPr>
          <a:xfrm>
            <a:off x="758309" y="6158865"/>
            <a:ext cx="7627382"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Task: Visualize stock price data. Create a line graph of stock price over time and overlay key events as annotations. Use `plt.annotate()` to mark events.</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2458"/>
          </a:xfrm>
          <a:prstGeom prst="rect">
            <a:avLst/>
          </a:prstGeom>
        </p:spPr>
      </p:pic>
      <p:sp>
        <p:nvSpPr>
          <p:cNvPr id="3" name="Text 0"/>
          <p:cNvSpPr/>
          <p:nvPr/>
        </p:nvSpPr>
        <p:spPr>
          <a:xfrm>
            <a:off x="758309" y="595789"/>
            <a:ext cx="7627382" cy="2138124"/>
          </a:xfrm>
          <a:prstGeom prst="rect">
            <a:avLst/>
          </a:prstGeom>
          <a:noFill/>
          <a:ln/>
        </p:spPr>
        <p:txBody>
          <a:bodyPr wrap="squar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Problem 4: Web Development with Flask</a:t>
            </a:r>
            <a:endParaRPr lang="en-US" sz="4450" dirty="0"/>
          </a:p>
        </p:txBody>
      </p:sp>
      <p:sp>
        <p:nvSpPr>
          <p:cNvPr id="4" name="Shape 1"/>
          <p:cNvSpPr/>
          <p:nvPr/>
        </p:nvSpPr>
        <p:spPr>
          <a:xfrm>
            <a:off x="1002030" y="3058835"/>
            <a:ext cx="30480" cy="4577834"/>
          </a:xfrm>
          <a:prstGeom prst="roundRect">
            <a:avLst>
              <a:gd name="adj" fmla="val 298550"/>
            </a:avLst>
          </a:prstGeom>
          <a:solidFill>
            <a:srgbClr val="8D2424"/>
          </a:solidFill>
          <a:ln/>
        </p:spPr>
      </p:sp>
      <p:sp>
        <p:nvSpPr>
          <p:cNvPr id="5" name="Shape 2"/>
          <p:cNvSpPr/>
          <p:nvPr/>
        </p:nvSpPr>
        <p:spPr>
          <a:xfrm>
            <a:off x="1215271" y="3531037"/>
            <a:ext cx="649962" cy="30480"/>
          </a:xfrm>
          <a:prstGeom prst="roundRect">
            <a:avLst>
              <a:gd name="adj" fmla="val 298550"/>
            </a:avLst>
          </a:prstGeom>
          <a:solidFill>
            <a:srgbClr val="8D2424"/>
          </a:solidFill>
          <a:ln/>
        </p:spPr>
      </p:sp>
      <p:sp>
        <p:nvSpPr>
          <p:cNvPr id="6" name="Shape 3"/>
          <p:cNvSpPr/>
          <p:nvPr/>
        </p:nvSpPr>
        <p:spPr>
          <a:xfrm>
            <a:off x="758309" y="3302556"/>
            <a:ext cx="487442" cy="487442"/>
          </a:xfrm>
          <a:prstGeom prst="roundRect">
            <a:avLst>
              <a:gd name="adj" fmla="val 18669"/>
            </a:avLst>
          </a:prstGeom>
          <a:solidFill>
            <a:srgbClr val="740B0B"/>
          </a:solidFill>
          <a:ln w="7620">
            <a:solidFill>
              <a:srgbClr val="8D2424"/>
            </a:solidFill>
            <a:prstDash val="solid"/>
          </a:ln>
        </p:spPr>
      </p:sp>
      <p:sp>
        <p:nvSpPr>
          <p:cNvPr id="7" name="Text 4"/>
          <p:cNvSpPr/>
          <p:nvPr/>
        </p:nvSpPr>
        <p:spPr>
          <a:xfrm>
            <a:off x="830997" y="3332500"/>
            <a:ext cx="342067" cy="427553"/>
          </a:xfrm>
          <a:prstGeom prst="rect">
            <a:avLst/>
          </a:prstGeom>
          <a:noFill/>
          <a:ln/>
        </p:spPr>
        <p:txBody>
          <a:bodyPr wrap="none" lIns="0" tIns="0" rIns="0" bIns="0" rtlCol="0" anchor="t"/>
          <a:lstStyle/>
          <a:p>
            <a:pPr algn="ctr" indent="0" marL="0">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1</a:t>
            </a:r>
            <a:endParaRPr lang="en-US" sz="2650" dirty="0"/>
          </a:p>
        </p:txBody>
      </p:sp>
      <p:sp>
        <p:nvSpPr>
          <p:cNvPr id="8" name="Text 5"/>
          <p:cNvSpPr/>
          <p:nvPr/>
        </p:nvSpPr>
        <p:spPr>
          <a:xfrm>
            <a:off x="2085261" y="3275409"/>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Install Flask</a:t>
            </a:r>
            <a:endParaRPr lang="en-US" sz="2200" dirty="0"/>
          </a:p>
        </p:txBody>
      </p:sp>
      <p:sp>
        <p:nvSpPr>
          <p:cNvPr id="9" name="Text 6"/>
          <p:cNvSpPr/>
          <p:nvPr/>
        </p:nvSpPr>
        <p:spPr>
          <a:xfrm>
            <a:off x="2085261" y="3761542"/>
            <a:ext cx="6300430" cy="346710"/>
          </a:xfrm>
          <a:prstGeom prst="rect">
            <a:avLst/>
          </a:prstGeom>
          <a:noFill/>
          <a:ln/>
        </p:spPr>
        <p:txBody>
          <a:bodyPr wrap="non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First you'll need to install Flask.</a:t>
            </a:r>
            <a:endParaRPr lang="en-US" sz="1700" dirty="0"/>
          </a:p>
        </p:txBody>
      </p:sp>
      <p:sp>
        <p:nvSpPr>
          <p:cNvPr id="10" name="Shape 7"/>
          <p:cNvSpPr/>
          <p:nvPr/>
        </p:nvSpPr>
        <p:spPr>
          <a:xfrm>
            <a:off x="1215271" y="5013603"/>
            <a:ext cx="649962" cy="30480"/>
          </a:xfrm>
          <a:prstGeom prst="roundRect">
            <a:avLst>
              <a:gd name="adj" fmla="val 298550"/>
            </a:avLst>
          </a:prstGeom>
          <a:solidFill>
            <a:srgbClr val="8D2424"/>
          </a:solidFill>
          <a:ln/>
        </p:spPr>
      </p:sp>
      <p:sp>
        <p:nvSpPr>
          <p:cNvPr id="11" name="Shape 8"/>
          <p:cNvSpPr/>
          <p:nvPr/>
        </p:nvSpPr>
        <p:spPr>
          <a:xfrm>
            <a:off x="758309" y="4785122"/>
            <a:ext cx="487442" cy="487442"/>
          </a:xfrm>
          <a:prstGeom prst="roundRect">
            <a:avLst>
              <a:gd name="adj" fmla="val 18669"/>
            </a:avLst>
          </a:prstGeom>
          <a:solidFill>
            <a:srgbClr val="740B0B"/>
          </a:solidFill>
          <a:ln w="7620">
            <a:solidFill>
              <a:srgbClr val="8D2424"/>
            </a:solidFill>
            <a:prstDash val="solid"/>
          </a:ln>
        </p:spPr>
      </p:sp>
      <p:sp>
        <p:nvSpPr>
          <p:cNvPr id="12" name="Text 9"/>
          <p:cNvSpPr/>
          <p:nvPr/>
        </p:nvSpPr>
        <p:spPr>
          <a:xfrm>
            <a:off x="830997" y="4815066"/>
            <a:ext cx="342067" cy="427553"/>
          </a:xfrm>
          <a:prstGeom prst="rect">
            <a:avLst/>
          </a:prstGeom>
          <a:noFill/>
          <a:ln/>
        </p:spPr>
        <p:txBody>
          <a:bodyPr wrap="none" lIns="0" tIns="0" rIns="0" bIns="0" rtlCol="0" anchor="t"/>
          <a:lstStyle/>
          <a:p>
            <a:pPr algn="ctr" indent="0" marL="0">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2</a:t>
            </a:r>
            <a:endParaRPr lang="en-US" sz="2650" dirty="0"/>
          </a:p>
        </p:txBody>
      </p:sp>
      <p:sp>
        <p:nvSpPr>
          <p:cNvPr id="13" name="Text 10"/>
          <p:cNvSpPr/>
          <p:nvPr/>
        </p:nvSpPr>
        <p:spPr>
          <a:xfrm>
            <a:off x="2085261" y="4757976"/>
            <a:ext cx="3543300"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Create App Instance</a:t>
            </a:r>
            <a:endParaRPr lang="en-US" sz="2200" dirty="0"/>
          </a:p>
        </p:txBody>
      </p:sp>
      <p:sp>
        <p:nvSpPr>
          <p:cNvPr id="14" name="Text 11"/>
          <p:cNvSpPr/>
          <p:nvPr/>
        </p:nvSpPr>
        <p:spPr>
          <a:xfrm>
            <a:off x="2085261" y="5244108"/>
            <a:ext cx="6300430" cy="346710"/>
          </a:xfrm>
          <a:prstGeom prst="rect">
            <a:avLst/>
          </a:prstGeom>
          <a:noFill/>
          <a:ln/>
        </p:spPr>
        <p:txBody>
          <a:bodyPr wrap="non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Create a Flask app instance with `app = Flask(__name__)`.</a:t>
            </a:r>
            <a:endParaRPr lang="en-US" sz="1700" dirty="0"/>
          </a:p>
        </p:txBody>
      </p:sp>
      <p:sp>
        <p:nvSpPr>
          <p:cNvPr id="15" name="Shape 12"/>
          <p:cNvSpPr/>
          <p:nvPr/>
        </p:nvSpPr>
        <p:spPr>
          <a:xfrm>
            <a:off x="1215271" y="6496169"/>
            <a:ext cx="649962" cy="30480"/>
          </a:xfrm>
          <a:prstGeom prst="roundRect">
            <a:avLst>
              <a:gd name="adj" fmla="val 298550"/>
            </a:avLst>
          </a:prstGeom>
          <a:solidFill>
            <a:srgbClr val="8D2424"/>
          </a:solidFill>
          <a:ln/>
        </p:spPr>
      </p:sp>
      <p:sp>
        <p:nvSpPr>
          <p:cNvPr id="16" name="Shape 13"/>
          <p:cNvSpPr/>
          <p:nvPr/>
        </p:nvSpPr>
        <p:spPr>
          <a:xfrm>
            <a:off x="758309" y="6267688"/>
            <a:ext cx="487442" cy="487442"/>
          </a:xfrm>
          <a:prstGeom prst="roundRect">
            <a:avLst>
              <a:gd name="adj" fmla="val 18669"/>
            </a:avLst>
          </a:prstGeom>
          <a:solidFill>
            <a:srgbClr val="740B0B"/>
          </a:solidFill>
          <a:ln w="7620">
            <a:solidFill>
              <a:srgbClr val="8D2424"/>
            </a:solidFill>
            <a:prstDash val="solid"/>
          </a:ln>
        </p:spPr>
      </p:sp>
      <p:sp>
        <p:nvSpPr>
          <p:cNvPr id="17" name="Text 14"/>
          <p:cNvSpPr/>
          <p:nvPr/>
        </p:nvSpPr>
        <p:spPr>
          <a:xfrm>
            <a:off x="830997" y="6297632"/>
            <a:ext cx="342067" cy="427553"/>
          </a:xfrm>
          <a:prstGeom prst="rect">
            <a:avLst/>
          </a:prstGeom>
          <a:noFill/>
          <a:ln/>
        </p:spPr>
        <p:txBody>
          <a:bodyPr wrap="none" lIns="0" tIns="0" rIns="0" bIns="0" rtlCol="0" anchor="t"/>
          <a:lstStyle/>
          <a:p>
            <a:pPr algn="ctr" indent="0" marL="0">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3</a:t>
            </a:r>
            <a:endParaRPr lang="en-US" sz="2650" dirty="0"/>
          </a:p>
        </p:txBody>
      </p:sp>
      <p:sp>
        <p:nvSpPr>
          <p:cNvPr id="18" name="Text 15"/>
          <p:cNvSpPr/>
          <p:nvPr/>
        </p:nvSpPr>
        <p:spPr>
          <a:xfrm>
            <a:off x="2085261" y="6240542"/>
            <a:ext cx="285071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Define a Route</a:t>
            </a:r>
            <a:endParaRPr lang="en-US" sz="2200" dirty="0"/>
          </a:p>
        </p:txBody>
      </p:sp>
      <p:sp>
        <p:nvSpPr>
          <p:cNvPr id="19" name="Text 16"/>
          <p:cNvSpPr/>
          <p:nvPr/>
        </p:nvSpPr>
        <p:spPr>
          <a:xfrm>
            <a:off x="2085261" y="6726674"/>
            <a:ext cx="6300430"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Define a route using `@app.route("/")`. Return an HTML string from the route function.</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030010"/>
            <a:ext cx="7627382" cy="1425416"/>
          </a:xfrm>
          <a:prstGeom prst="rect">
            <a:avLst/>
          </a:prstGeom>
          <a:noFill/>
          <a:ln/>
        </p:spPr>
        <p:txBody>
          <a:bodyPr wrap="squar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Choosing the Right Library</a:t>
            </a:r>
            <a:endParaRPr lang="en-US" sz="4450" dirty="0"/>
          </a:p>
        </p:txBody>
      </p:sp>
      <p:sp>
        <p:nvSpPr>
          <p:cNvPr id="4" name="Shape 1"/>
          <p:cNvSpPr/>
          <p:nvPr/>
        </p:nvSpPr>
        <p:spPr>
          <a:xfrm>
            <a:off x="758309" y="2780347"/>
            <a:ext cx="3705463" cy="1984177"/>
          </a:xfrm>
          <a:prstGeom prst="roundRect">
            <a:avLst>
              <a:gd name="adj" fmla="val 4586"/>
            </a:avLst>
          </a:prstGeom>
          <a:solidFill>
            <a:srgbClr val="740B0B"/>
          </a:solidFill>
          <a:ln w="7620">
            <a:solidFill>
              <a:srgbClr val="8D2424"/>
            </a:solidFill>
            <a:prstDash val="solid"/>
          </a:ln>
        </p:spPr>
      </p:sp>
      <p:sp>
        <p:nvSpPr>
          <p:cNvPr id="5" name="Text 2"/>
          <p:cNvSpPr/>
          <p:nvPr/>
        </p:nvSpPr>
        <p:spPr>
          <a:xfrm>
            <a:off x="982504" y="3004542"/>
            <a:ext cx="3257074" cy="712470"/>
          </a:xfrm>
          <a:prstGeom prst="rect">
            <a:avLst/>
          </a:prstGeom>
          <a:noFill/>
          <a:ln/>
        </p:spPr>
        <p:txBody>
          <a:bodyPr wrap="squar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Task Requirements</a:t>
            </a:r>
            <a:endParaRPr lang="en-US" sz="2200" dirty="0"/>
          </a:p>
        </p:txBody>
      </p:sp>
      <p:sp>
        <p:nvSpPr>
          <p:cNvPr id="6" name="Text 3"/>
          <p:cNvSpPr/>
          <p:nvPr/>
        </p:nvSpPr>
        <p:spPr>
          <a:xfrm>
            <a:off x="982504" y="3846909"/>
            <a:ext cx="3257074"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Understand the specific needs of your project.</a:t>
            </a:r>
            <a:endParaRPr lang="en-US" sz="1700" dirty="0"/>
          </a:p>
        </p:txBody>
      </p:sp>
      <p:sp>
        <p:nvSpPr>
          <p:cNvPr id="7" name="Shape 4"/>
          <p:cNvSpPr/>
          <p:nvPr/>
        </p:nvSpPr>
        <p:spPr>
          <a:xfrm>
            <a:off x="4680347" y="2780347"/>
            <a:ext cx="3705463" cy="1984177"/>
          </a:xfrm>
          <a:prstGeom prst="roundRect">
            <a:avLst>
              <a:gd name="adj" fmla="val 4586"/>
            </a:avLst>
          </a:prstGeom>
          <a:solidFill>
            <a:srgbClr val="740B0B"/>
          </a:solidFill>
          <a:ln w="7620">
            <a:solidFill>
              <a:srgbClr val="8D2424"/>
            </a:solidFill>
            <a:prstDash val="solid"/>
          </a:ln>
        </p:spPr>
      </p:sp>
      <p:sp>
        <p:nvSpPr>
          <p:cNvPr id="8" name="Text 5"/>
          <p:cNvSpPr/>
          <p:nvPr/>
        </p:nvSpPr>
        <p:spPr>
          <a:xfrm>
            <a:off x="4904542" y="3004542"/>
            <a:ext cx="3257074" cy="712470"/>
          </a:xfrm>
          <a:prstGeom prst="rect">
            <a:avLst/>
          </a:prstGeom>
          <a:noFill/>
          <a:ln/>
        </p:spPr>
        <p:txBody>
          <a:bodyPr wrap="squar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Library Functionality</a:t>
            </a:r>
            <a:endParaRPr lang="en-US" sz="2200" dirty="0"/>
          </a:p>
        </p:txBody>
      </p:sp>
      <p:sp>
        <p:nvSpPr>
          <p:cNvPr id="9" name="Text 6"/>
          <p:cNvSpPr/>
          <p:nvPr/>
        </p:nvSpPr>
        <p:spPr>
          <a:xfrm>
            <a:off x="4904542" y="3846909"/>
            <a:ext cx="3257074"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Explore the features offered by different libraries.</a:t>
            </a:r>
            <a:endParaRPr lang="en-US" sz="1700" dirty="0"/>
          </a:p>
        </p:txBody>
      </p:sp>
      <p:sp>
        <p:nvSpPr>
          <p:cNvPr id="10" name="Shape 7"/>
          <p:cNvSpPr/>
          <p:nvPr/>
        </p:nvSpPr>
        <p:spPr>
          <a:xfrm>
            <a:off x="758309" y="4981099"/>
            <a:ext cx="7627382" cy="1281232"/>
          </a:xfrm>
          <a:prstGeom prst="roundRect">
            <a:avLst>
              <a:gd name="adj" fmla="val 7102"/>
            </a:avLst>
          </a:prstGeom>
          <a:solidFill>
            <a:srgbClr val="740B0B"/>
          </a:solidFill>
          <a:ln w="7620">
            <a:solidFill>
              <a:srgbClr val="8D2424"/>
            </a:solidFill>
            <a:prstDash val="solid"/>
          </a:ln>
        </p:spPr>
      </p:sp>
      <p:sp>
        <p:nvSpPr>
          <p:cNvPr id="11" name="Text 8"/>
          <p:cNvSpPr/>
          <p:nvPr/>
        </p:nvSpPr>
        <p:spPr>
          <a:xfrm>
            <a:off x="982504" y="5205293"/>
            <a:ext cx="3402568"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Community Support</a:t>
            </a:r>
            <a:endParaRPr lang="en-US" sz="2200" dirty="0"/>
          </a:p>
        </p:txBody>
      </p:sp>
      <p:sp>
        <p:nvSpPr>
          <p:cNvPr id="12" name="Text 9"/>
          <p:cNvSpPr/>
          <p:nvPr/>
        </p:nvSpPr>
        <p:spPr>
          <a:xfrm>
            <a:off x="982504" y="5691426"/>
            <a:ext cx="7178993" cy="346710"/>
          </a:xfrm>
          <a:prstGeom prst="rect">
            <a:avLst/>
          </a:prstGeom>
          <a:noFill/>
          <a:ln/>
        </p:spPr>
        <p:txBody>
          <a:bodyPr wrap="non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Consider the availability of resources and assistance.</a:t>
            </a:r>
            <a:endParaRPr lang="en-US" sz="1700" dirty="0"/>
          </a:p>
        </p:txBody>
      </p:sp>
      <p:sp>
        <p:nvSpPr>
          <p:cNvPr id="13" name="Text 10"/>
          <p:cNvSpPr/>
          <p:nvPr/>
        </p:nvSpPr>
        <p:spPr>
          <a:xfrm>
            <a:off x="758309" y="6506051"/>
            <a:ext cx="7627382" cy="693420"/>
          </a:xfrm>
          <a:prstGeom prst="rect">
            <a:avLst/>
          </a:prstGeom>
          <a:noFill/>
          <a:ln/>
        </p:spPr>
        <p:txBody>
          <a:bodyPr wrap="squar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Consider also the Documentation quality and Performance. Create a table comparing different libraries based on key criteria.</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8309" y="1239322"/>
            <a:ext cx="5701546" cy="712708"/>
          </a:xfrm>
          <a:prstGeom prst="rect">
            <a:avLst/>
          </a:prstGeom>
          <a:noFill/>
          <a:ln/>
        </p:spPr>
        <p:txBody>
          <a:bodyPr wrap="none" lIns="0" tIns="0" rIns="0" bIns="0" rtlCol="0" anchor="t"/>
          <a:lstStyle/>
          <a:p>
            <a:pPr algn="l" indent="0" marL="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Grading Criteria</a:t>
            </a:r>
            <a:endParaRPr lang="en-US" sz="4450" dirty="0"/>
          </a:p>
        </p:txBody>
      </p:sp>
      <p:sp>
        <p:nvSpPr>
          <p:cNvPr id="3" name="Shape 1"/>
          <p:cNvSpPr/>
          <p:nvPr/>
        </p:nvSpPr>
        <p:spPr>
          <a:xfrm>
            <a:off x="758309" y="2385298"/>
            <a:ext cx="2185511" cy="1265992"/>
          </a:xfrm>
          <a:prstGeom prst="roundRect">
            <a:avLst>
              <a:gd name="adj" fmla="val 7188"/>
            </a:avLst>
          </a:prstGeom>
          <a:solidFill>
            <a:srgbClr val="740B0B"/>
          </a:solidFill>
          <a:ln w="7620">
            <a:solidFill>
              <a:srgbClr val="8D2424"/>
            </a:solidFill>
            <a:prstDash val="solid"/>
          </a:ln>
        </p:spPr>
      </p:sp>
      <p:sp>
        <p:nvSpPr>
          <p:cNvPr id="4" name="Text 2"/>
          <p:cNvSpPr/>
          <p:nvPr/>
        </p:nvSpPr>
        <p:spPr>
          <a:xfrm>
            <a:off x="1698665" y="2827853"/>
            <a:ext cx="304681" cy="380762"/>
          </a:xfrm>
          <a:prstGeom prst="rect">
            <a:avLst/>
          </a:prstGeom>
          <a:noFill/>
          <a:ln/>
        </p:spPr>
        <p:txBody>
          <a:bodyPr wrap="none" lIns="0" tIns="0" rIns="0" bIns="0" rtlCol="0" anchor="t"/>
          <a:lstStyle/>
          <a:p>
            <a:pPr algn="ctr" indent="0" marL="0">
              <a:lnSpc>
                <a:spcPts val="3800"/>
              </a:lnSpc>
              <a:buNone/>
            </a:pPr>
            <a:r>
              <a:rPr lang="en-US" sz="2350" dirty="0">
                <a:solidFill>
                  <a:srgbClr val="FFE5E5"/>
                </a:solidFill>
                <a:latin typeface="Dela Gothic One" pitchFamily="34" charset="0"/>
                <a:ea typeface="Dela Gothic One" pitchFamily="34" charset="-122"/>
                <a:cs typeface="Dela Gothic One" pitchFamily="34" charset="-120"/>
              </a:rPr>
              <a:t>1</a:t>
            </a:r>
            <a:endParaRPr lang="en-US" sz="2350" dirty="0"/>
          </a:p>
        </p:txBody>
      </p:sp>
      <p:sp>
        <p:nvSpPr>
          <p:cNvPr id="5" name="Text 3"/>
          <p:cNvSpPr/>
          <p:nvPr/>
        </p:nvSpPr>
        <p:spPr>
          <a:xfrm>
            <a:off x="3160395" y="2601873"/>
            <a:ext cx="4221123"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Code Functionality (50%)</a:t>
            </a:r>
            <a:endParaRPr lang="en-US" sz="2200" dirty="0"/>
          </a:p>
        </p:txBody>
      </p:sp>
      <p:sp>
        <p:nvSpPr>
          <p:cNvPr id="6" name="Text 4"/>
          <p:cNvSpPr/>
          <p:nvPr/>
        </p:nvSpPr>
        <p:spPr>
          <a:xfrm>
            <a:off x="3160395" y="3088005"/>
            <a:ext cx="4221123" cy="346710"/>
          </a:xfrm>
          <a:prstGeom prst="rect">
            <a:avLst/>
          </a:prstGeom>
          <a:noFill/>
          <a:ln/>
        </p:spPr>
        <p:txBody>
          <a:bodyPr wrap="non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Does the code execute correctly?</a:t>
            </a:r>
            <a:endParaRPr lang="en-US" sz="1700" dirty="0"/>
          </a:p>
        </p:txBody>
      </p:sp>
      <p:sp>
        <p:nvSpPr>
          <p:cNvPr id="7" name="Shape 5"/>
          <p:cNvSpPr/>
          <p:nvPr/>
        </p:nvSpPr>
        <p:spPr>
          <a:xfrm>
            <a:off x="3052048" y="3636050"/>
            <a:ext cx="10711815" cy="15240"/>
          </a:xfrm>
          <a:prstGeom prst="roundRect">
            <a:avLst>
              <a:gd name="adj" fmla="val 597101"/>
            </a:avLst>
          </a:prstGeom>
          <a:solidFill>
            <a:srgbClr val="8D2424"/>
          </a:solidFill>
          <a:ln/>
        </p:spPr>
      </p:sp>
      <p:sp>
        <p:nvSpPr>
          <p:cNvPr id="8" name="Shape 6"/>
          <p:cNvSpPr/>
          <p:nvPr/>
        </p:nvSpPr>
        <p:spPr>
          <a:xfrm>
            <a:off x="758309" y="3759518"/>
            <a:ext cx="4371142" cy="1265992"/>
          </a:xfrm>
          <a:prstGeom prst="roundRect">
            <a:avLst>
              <a:gd name="adj" fmla="val 7188"/>
            </a:avLst>
          </a:prstGeom>
          <a:solidFill>
            <a:srgbClr val="740B0B"/>
          </a:solidFill>
          <a:ln w="7620">
            <a:solidFill>
              <a:srgbClr val="8D2424"/>
            </a:solidFill>
            <a:prstDash val="solid"/>
          </a:ln>
        </p:spPr>
      </p:sp>
      <p:sp>
        <p:nvSpPr>
          <p:cNvPr id="9" name="Text 7"/>
          <p:cNvSpPr/>
          <p:nvPr/>
        </p:nvSpPr>
        <p:spPr>
          <a:xfrm>
            <a:off x="2791539" y="4202073"/>
            <a:ext cx="304681" cy="380762"/>
          </a:xfrm>
          <a:prstGeom prst="rect">
            <a:avLst/>
          </a:prstGeom>
          <a:noFill/>
          <a:ln/>
        </p:spPr>
        <p:txBody>
          <a:bodyPr wrap="none" lIns="0" tIns="0" rIns="0" bIns="0" rtlCol="0" anchor="t"/>
          <a:lstStyle/>
          <a:p>
            <a:pPr algn="ctr" indent="0" marL="0">
              <a:lnSpc>
                <a:spcPts val="3800"/>
              </a:lnSpc>
              <a:buNone/>
            </a:pPr>
            <a:r>
              <a:rPr lang="en-US" sz="2350" dirty="0">
                <a:solidFill>
                  <a:srgbClr val="FFE5E5"/>
                </a:solidFill>
                <a:latin typeface="Dela Gothic One" pitchFamily="34" charset="0"/>
                <a:ea typeface="Dela Gothic One" pitchFamily="34" charset="-122"/>
                <a:cs typeface="Dela Gothic One" pitchFamily="34" charset="-120"/>
              </a:rPr>
              <a:t>2</a:t>
            </a:r>
            <a:endParaRPr lang="en-US" sz="2350" dirty="0"/>
          </a:p>
        </p:txBody>
      </p:sp>
      <p:sp>
        <p:nvSpPr>
          <p:cNvPr id="10" name="Text 8"/>
          <p:cNvSpPr/>
          <p:nvPr/>
        </p:nvSpPr>
        <p:spPr>
          <a:xfrm>
            <a:off x="5346025" y="3976092"/>
            <a:ext cx="2870597"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Code Style (20%)</a:t>
            </a:r>
            <a:endParaRPr lang="en-US" sz="2200" dirty="0"/>
          </a:p>
        </p:txBody>
      </p:sp>
      <p:sp>
        <p:nvSpPr>
          <p:cNvPr id="11" name="Text 9"/>
          <p:cNvSpPr/>
          <p:nvPr/>
        </p:nvSpPr>
        <p:spPr>
          <a:xfrm>
            <a:off x="5346025" y="4462224"/>
            <a:ext cx="4164806" cy="346710"/>
          </a:xfrm>
          <a:prstGeom prst="rect">
            <a:avLst/>
          </a:prstGeom>
          <a:noFill/>
          <a:ln/>
        </p:spPr>
        <p:txBody>
          <a:bodyPr wrap="non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Is the code well-formatted and readable?</a:t>
            </a:r>
            <a:endParaRPr lang="en-US" sz="1700" dirty="0"/>
          </a:p>
        </p:txBody>
      </p:sp>
      <p:sp>
        <p:nvSpPr>
          <p:cNvPr id="12" name="Shape 10"/>
          <p:cNvSpPr/>
          <p:nvPr/>
        </p:nvSpPr>
        <p:spPr>
          <a:xfrm>
            <a:off x="5237678" y="5010269"/>
            <a:ext cx="8526185" cy="15240"/>
          </a:xfrm>
          <a:prstGeom prst="roundRect">
            <a:avLst>
              <a:gd name="adj" fmla="val 597101"/>
            </a:avLst>
          </a:prstGeom>
          <a:solidFill>
            <a:srgbClr val="8D2424"/>
          </a:solidFill>
          <a:ln/>
        </p:spPr>
      </p:sp>
      <p:sp>
        <p:nvSpPr>
          <p:cNvPr id="13" name="Shape 11"/>
          <p:cNvSpPr/>
          <p:nvPr/>
        </p:nvSpPr>
        <p:spPr>
          <a:xfrm>
            <a:off x="758309" y="5133737"/>
            <a:ext cx="6556891" cy="1265992"/>
          </a:xfrm>
          <a:prstGeom prst="roundRect">
            <a:avLst>
              <a:gd name="adj" fmla="val 7188"/>
            </a:avLst>
          </a:prstGeom>
          <a:solidFill>
            <a:srgbClr val="740B0B"/>
          </a:solidFill>
          <a:ln w="7620">
            <a:solidFill>
              <a:srgbClr val="8D2424"/>
            </a:solidFill>
            <a:prstDash val="solid"/>
          </a:ln>
        </p:spPr>
      </p:sp>
      <p:sp>
        <p:nvSpPr>
          <p:cNvPr id="14" name="Text 12"/>
          <p:cNvSpPr/>
          <p:nvPr/>
        </p:nvSpPr>
        <p:spPr>
          <a:xfrm>
            <a:off x="3884414" y="5576292"/>
            <a:ext cx="304681" cy="380762"/>
          </a:xfrm>
          <a:prstGeom prst="rect">
            <a:avLst/>
          </a:prstGeom>
          <a:noFill/>
          <a:ln/>
        </p:spPr>
        <p:txBody>
          <a:bodyPr wrap="none" lIns="0" tIns="0" rIns="0" bIns="0" rtlCol="0" anchor="t"/>
          <a:lstStyle/>
          <a:p>
            <a:pPr algn="ctr" indent="0" marL="0">
              <a:lnSpc>
                <a:spcPts val="3800"/>
              </a:lnSpc>
              <a:buNone/>
            </a:pPr>
            <a:r>
              <a:rPr lang="en-US" sz="2350" dirty="0">
                <a:solidFill>
                  <a:srgbClr val="FFE5E5"/>
                </a:solidFill>
                <a:latin typeface="Dela Gothic One" pitchFamily="34" charset="0"/>
                <a:ea typeface="Dela Gothic One" pitchFamily="34" charset="-122"/>
                <a:cs typeface="Dela Gothic One" pitchFamily="34" charset="-120"/>
              </a:rPr>
              <a:t>3</a:t>
            </a:r>
            <a:endParaRPr lang="en-US" sz="2350" dirty="0"/>
          </a:p>
        </p:txBody>
      </p:sp>
      <p:sp>
        <p:nvSpPr>
          <p:cNvPr id="15" name="Text 13"/>
          <p:cNvSpPr/>
          <p:nvPr/>
        </p:nvSpPr>
        <p:spPr>
          <a:xfrm>
            <a:off x="7531775" y="5350312"/>
            <a:ext cx="3606284" cy="356235"/>
          </a:xfrm>
          <a:prstGeom prst="rect">
            <a:avLst/>
          </a:prstGeom>
          <a:noFill/>
          <a:ln/>
        </p:spPr>
        <p:txBody>
          <a:bodyPr wrap="none" lIns="0" tIns="0" rIns="0" bIns="0" rtlCol="0" anchor="t"/>
          <a:lstStyle/>
          <a:p>
            <a:pPr algn="l" indent="0" marL="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Documentation (20%)</a:t>
            </a:r>
            <a:endParaRPr lang="en-US" sz="2200" dirty="0"/>
          </a:p>
        </p:txBody>
      </p:sp>
      <p:sp>
        <p:nvSpPr>
          <p:cNvPr id="16" name="Text 14"/>
          <p:cNvSpPr/>
          <p:nvPr/>
        </p:nvSpPr>
        <p:spPr>
          <a:xfrm>
            <a:off x="7531775" y="5836444"/>
            <a:ext cx="3606284" cy="346710"/>
          </a:xfrm>
          <a:prstGeom prst="rect">
            <a:avLst/>
          </a:prstGeom>
          <a:noFill/>
          <a:ln/>
        </p:spPr>
        <p:txBody>
          <a:bodyPr wrap="non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Is the code well-commented?</a:t>
            </a:r>
            <a:endParaRPr lang="en-US" sz="1700" dirty="0"/>
          </a:p>
        </p:txBody>
      </p:sp>
      <p:sp>
        <p:nvSpPr>
          <p:cNvPr id="17" name="Text 15"/>
          <p:cNvSpPr/>
          <p:nvPr/>
        </p:nvSpPr>
        <p:spPr>
          <a:xfrm>
            <a:off x="758309" y="6643449"/>
            <a:ext cx="13113782" cy="346710"/>
          </a:xfrm>
          <a:prstGeom prst="rect">
            <a:avLst/>
          </a:prstGeom>
          <a:noFill/>
          <a:ln/>
        </p:spPr>
        <p:txBody>
          <a:bodyPr wrap="none" lIns="0" tIns="0" rIns="0" bIns="0" rtlCol="0" anchor="t"/>
          <a:lstStyle/>
          <a:p>
            <a:pPr algn="l" indent="0" marL="0">
              <a:lnSpc>
                <a:spcPts val="2700"/>
              </a:lnSpc>
              <a:buNone/>
            </a:pPr>
            <a:r>
              <a:rPr lang="en-US" sz="1700" dirty="0">
                <a:solidFill>
                  <a:srgbClr val="FFE5E5"/>
                </a:solidFill>
                <a:latin typeface="DM Sans" pitchFamily="34" charset="0"/>
                <a:ea typeface="DM Sans" pitchFamily="34" charset="-122"/>
                <a:cs typeface="DM Sans" pitchFamily="34" charset="-120"/>
              </a:rPr>
              <a:t>Solution's creativity and efficiency will also be graded for 10%. Is the code adhere to Python conventions? (PEP 8)</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32208" y="588050"/>
            <a:ext cx="5608082" cy="700921"/>
          </a:xfrm>
          <a:prstGeom prst="rect">
            <a:avLst/>
          </a:prstGeom>
          <a:noFill/>
          <a:ln/>
        </p:spPr>
        <p:txBody>
          <a:bodyPr wrap="none" lIns="0" tIns="0" rIns="0" bIns="0" rtlCol="0" anchor="t"/>
          <a:lstStyle/>
          <a:p>
            <a:pPr algn="l" indent="0" marL="0">
              <a:lnSpc>
                <a:spcPts val="5500"/>
              </a:lnSpc>
              <a:buNone/>
            </a:pPr>
            <a:r>
              <a:rPr lang="en-US" sz="4400" dirty="0">
                <a:solidFill>
                  <a:srgbClr val="FAEBEB"/>
                </a:solidFill>
                <a:latin typeface="Dela Gothic One" pitchFamily="34" charset="0"/>
                <a:ea typeface="Dela Gothic One" pitchFamily="34" charset="-122"/>
                <a:cs typeface="Dela Gothic One" pitchFamily="34" charset="-120"/>
              </a:rPr>
              <a:t>Conclusion</a:t>
            </a:r>
            <a:endParaRPr lang="en-US" sz="4400" dirty="0"/>
          </a:p>
        </p:txBody>
      </p:sp>
      <p:sp>
        <p:nvSpPr>
          <p:cNvPr id="4" name="Text 1"/>
          <p:cNvSpPr/>
          <p:nvPr/>
        </p:nvSpPr>
        <p:spPr>
          <a:xfrm>
            <a:off x="6232208" y="1714976"/>
            <a:ext cx="3666411" cy="703183"/>
          </a:xfrm>
          <a:prstGeom prst="rect">
            <a:avLst/>
          </a:prstGeom>
          <a:noFill/>
          <a:ln/>
        </p:spPr>
        <p:txBody>
          <a:bodyPr wrap="none" lIns="0" tIns="0" rIns="0" bIns="0" rtlCol="0" anchor="t"/>
          <a:lstStyle/>
          <a:p>
            <a:pPr algn="ctr" indent="0" marL="0">
              <a:lnSpc>
                <a:spcPts val="5500"/>
              </a:lnSpc>
              <a:buNone/>
            </a:pPr>
            <a:r>
              <a:rPr lang="en-US" sz="5500" dirty="0">
                <a:solidFill>
                  <a:srgbClr val="FFE5E5"/>
                </a:solidFill>
                <a:latin typeface="Dela Gothic One" pitchFamily="34" charset="0"/>
                <a:ea typeface="Dela Gothic One" pitchFamily="34" charset="-122"/>
                <a:cs typeface="Dela Gothic One" pitchFamily="34" charset="-120"/>
              </a:rPr>
              <a:t>1</a:t>
            </a:r>
            <a:endParaRPr lang="en-US" sz="5500" dirty="0"/>
          </a:p>
        </p:txBody>
      </p:sp>
      <p:sp>
        <p:nvSpPr>
          <p:cNvPr id="5" name="Text 2"/>
          <p:cNvSpPr/>
          <p:nvPr/>
        </p:nvSpPr>
        <p:spPr>
          <a:xfrm>
            <a:off x="6663333" y="2684383"/>
            <a:ext cx="2804041" cy="350401"/>
          </a:xfrm>
          <a:prstGeom prst="rect">
            <a:avLst/>
          </a:prstGeom>
          <a:noFill/>
          <a:ln/>
        </p:spPr>
        <p:txBody>
          <a:bodyPr wrap="none" lIns="0" tIns="0" rIns="0" bIns="0" rtlCol="0" anchor="t"/>
          <a:lstStyle/>
          <a:p>
            <a:pPr algn="ctr" indent="0" marL="0">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Essential Tools</a:t>
            </a:r>
            <a:endParaRPr lang="en-US" sz="2200" dirty="0"/>
          </a:p>
        </p:txBody>
      </p:sp>
      <p:sp>
        <p:nvSpPr>
          <p:cNvPr id="6" name="Text 3"/>
          <p:cNvSpPr/>
          <p:nvPr/>
        </p:nvSpPr>
        <p:spPr>
          <a:xfrm>
            <a:off x="6232208" y="3162538"/>
            <a:ext cx="3666411" cy="340995"/>
          </a:xfrm>
          <a:prstGeom prst="rect">
            <a:avLst/>
          </a:prstGeom>
          <a:noFill/>
          <a:ln/>
        </p:spPr>
        <p:txBody>
          <a:bodyPr wrap="none" lIns="0" tIns="0" rIns="0" bIns="0" rtlCol="0" anchor="t"/>
          <a:lstStyle/>
          <a:p>
            <a:pPr algn="ctr" indent="0" marL="0">
              <a:lnSpc>
                <a:spcPts val="2650"/>
              </a:lnSpc>
              <a:buNone/>
            </a:pPr>
            <a:r>
              <a:rPr lang="en-US" sz="1650" dirty="0">
                <a:solidFill>
                  <a:srgbClr val="FFE5E5"/>
                </a:solidFill>
                <a:latin typeface="DM Sans" pitchFamily="34" charset="0"/>
                <a:ea typeface="DM Sans" pitchFamily="34" charset="-122"/>
                <a:cs typeface="DM Sans" pitchFamily="34" charset="-120"/>
              </a:rPr>
              <a:t>Python libraries are essential tools.</a:t>
            </a:r>
            <a:endParaRPr lang="en-US" sz="1650" dirty="0"/>
          </a:p>
        </p:txBody>
      </p:sp>
      <p:sp>
        <p:nvSpPr>
          <p:cNvPr id="7" name="Text 4"/>
          <p:cNvSpPr/>
          <p:nvPr/>
        </p:nvSpPr>
        <p:spPr>
          <a:xfrm>
            <a:off x="10218182" y="1714976"/>
            <a:ext cx="3666411" cy="703183"/>
          </a:xfrm>
          <a:prstGeom prst="rect">
            <a:avLst/>
          </a:prstGeom>
          <a:noFill/>
          <a:ln/>
        </p:spPr>
        <p:txBody>
          <a:bodyPr wrap="none" lIns="0" tIns="0" rIns="0" bIns="0" rtlCol="0" anchor="t"/>
          <a:lstStyle/>
          <a:p>
            <a:pPr algn="ctr" indent="0" marL="0">
              <a:lnSpc>
                <a:spcPts val="5500"/>
              </a:lnSpc>
              <a:buNone/>
            </a:pPr>
            <a:r>
              <a:rPr lang="en-US" sz="5500" dirty="0">
                <a:solidFill>
                  <a:srgbClr val="FFE5E5"/>
                </a:solidFill>
                <a:latin typeface="Dela Gothic One" pitchFamily="34" charset="0"/>
                <a:ea typeface="Dela Gothic One" pitchFamily="34" charset="-122"/>
                <a:cs typeface="Dela Gothic One" pitchFamily="34" charset="-120"/>
              </a:rPr>
              <a:t>2</a:t>
            </a:r>
            <a:endParaRPr lang="en-US" sz="5500" dirty="0"/>
          </a:p>
        </p:txBody>
      </p:sp>
      <p:sp>
        <p:nvSpPr>
          <p:cNvPr id="8" name="Text 5"/>
          <p:cNvSpPr/>
          <p:nvPr/>
        </p:nvSpPr>
        <p:spPr>
          <a:xfrm>
            <a:off x="10649069" y="2684383"/>
            <a:ext cx="2804517" cy="350401"/>
          </a:xfrm>
          <a:prstGeom prst="rect">
            <a:avLst/>
          </a:prstGeom>
          <a:noFill/>
          <a:ln/>
        </p:spPr>
        <p:txBody>
          <a:bodyPr wrap="none" lIns="0" tIns="0" rIns="0" bIns="0" rtlCol="0" anchor="t"/>
          <a:lstStyle/>
          <a:p>
            <a:pPr algn="ctr" indent="0" marL="0">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Problem-Solving</a:t>
            </a:r>
            <a:endParaRPr lang="en-US" sz="2200" dirty="0"/>
          </a:p>
        </p:txBody>
      </p:sp>
      <p:sp>
        <p:nvSpPr>
          <p:cNvPr id="9" name="Text 6"/>
          <p:cNvSpPr/>
          <p:nvPr/>
        </p:nvSpPr>
        <p:spPr>
          <a:xfrm>
            <a:off x="10218182" y="3162538"/>
            <a:ext cx="3666411" cy="681990"/>
          </a:xfrm>
          <a:prstGeom prst="rect">
            <a:avLst/>
          </a:prstGeom>
          <a:noFill/>
          <a:ln/>
        </p:spPr>
        <p:txBody>
          <a:bodyPr wrap="square" lIns="0" tIns="0" rIns="0" bIns="0" rtlCol="0" anchor="t"/>
          <a:lstStyle/>
          <a:p>
            <a:pPr algn="ctr" indent="0" marL="0">
              <a:lnSpc>
                <a:spcPts val="2650"/>
              </a:lnSpc>
              <a:buNone/>
            </a:pPr>
            <a:r>
              <a:rPr lang="en-US" sz="1650" dirty="0">
                <a:solidFill>
                  <a:srgbClr val="FFE5E5"/>
                </a:solidFill>
                <a:latin typeface="DM Sans" pitchFamily="34" charset="0"/>
                <a:ea typeface="DM Sans" pitchFamily="34" charset="-122"/>
                <a:cs typeface="DM Sans" pitchFamily="34" charset="-120"/>
              </a:rPr>
              <a:t>Understanding libraries expands your skills.</a:t>
            </a:r>
            <a:endParaRPr lang="en-US" sz="1650" dirty="0"/>
          </a:p>
        </p:txBody>
      </p:sp>
      <p:sp>
        <p:nvSpPr>
          <p:cNvPr id="10" name="Text 7"/>
          <p:cNvSpPr/>
          <p:nvPr/>
        </p:nvSpPr>
        <p:spPr>
          <a:xfrm>
            <a:off x="8225195" y="4590217"/>
            <a:ext cx="3666411" cy="703183"/>
          </a:xfrm>
          <a:prstGeom prst="rect">
            <a:avLst/>
          </a:prstGeom>
          <a:noFill/>
          <a:ln/>
        </p:spPr>
        <p:txBody>
          <a:bodyPr wrap="none" lIns="0" tIns="0" rIns="0" bIns="0" rtlCol="0" anchor="t"/>
          <a:lstStyle/>
          <a:p>
            <a:pPr algn="ctr" indent="0" marL="0">
              <a:lnSpc>
                <a:spcPts val="5500"/>
              </a:lnSpc>
              <a:buNone/>
            </a:pPr>
            <a:r>
              <a:rPr lang="en-US" sz="5500" dirty="0">
                <a:solidFill>
                  <a:srgbClr val="FFE5E5"/>
                </a:solidFill>
                <a:latin typeface="Dela Gothic One" pitchFamily="34" charset="0"/>
                <a:ea typeface="Dela Gothic One" pitchFamily="34" charset="-122"/>
                <a:cs typeface="Dela Gothic One" pitchFamily="34" charset="-120"/>
              </a:rPr>
              <a:t>3</a:t>
            </a:r>
            <a:endParaRPr lang="en-US" sz="5500" dirty="0"/>
          </a:p>
        </p:txBody>
      </p:sp>
      <p:sp>
        <p:nvSpPr>
          <p:cNvPr id="11" name="Text 8"/>
          <p:cNvSpPr/>
          <p:nvPr/>
        </p:nvSpPr>
        <p:spPr>
          <a:xfrm>
            <a:off x="8656320" y="5559623"/>
            <a:ext cx="2804041" cy="350401"/>
          </a:xfrm>
          <a:prstGeom prst="rect">
            <a:avLst/>
          </a:prstGeom>
          <a:noFill/>
          <a:ln/>
        </p:spPr>
        <p:txBody>
          <a:bodyPr wrap="none" lIns="0" tIns="0" rIns="0" bIns="0" rtlCol="0" anchor="t"/>
          <a:lstStyle/>
          <a:p>
            <a:pPr algn="ctr" indent="0" marL="0">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Practice</a:t>
            </a:r>
            <a:endParaRPr lang="en-US" sz="2200" dirty="0"/>
          </a:p>
        </p:txBody>
      </p:sp>
      <p:sp>
        <p:nvSpPr>
          <p:cNvPr id="12" name="Text 9"/>
          <p:cNvSpPr/>
          <p:nvPr/>
        </p:nvSpPr>
        <p:spPr>
          <a:xfrm>
            <a:off x="8225195" y="6037778"/>
            <a:ext cx="3666411" cy="681990"/>
          </a:xfrm>
          <a:prstGeom prst="rect">
            <a:avLst/>
          </a:prstGeom>
          <a:noFill/>
          <a:ln/>
        </p:spPr>
        <p:txBody>
          <a:bodyPr wrap="square" lIns="0" tIns="0" rIns="0" bIns="0" rtlCol="0" anchor="t"/>
          <a:lstStyle/>
          <a:p>
            <a:pPr algn="ctr" indent="0" marL="0">
              <a:lnSpc>
                <a:spcPts val="2650"/>
              </a:lnSpc>
              <a:buNone/>
            </a:pPr>
            <a:r>
              <a:rPr lang="en-US" sz="1650" dirty="0">
                <a:solidFill>
                  <a:srgbClr val="FFE5E5"/>
                </a:solidFill>
                <a:latin typeface="DM Sans" pitchFamily="34" charset="0"/>
                <a:ea typeface="DM Sans" pitchFamily="34" charset="-122"/>
                <a:cs typeface="DM Sans" pitchFamily="34" charset="-120"/>
              </a:rPr>
              <a:t>Practice and experimentation are key.</a:t>
            </a:r>
            <a:endParaRPr lang="en-US" sz="1650" dirty="0"/>
          </a:p>
        </p:txBody>
      </p:sp>
      <p:sp>
        <p:nvSpPr>
          <p:cNvPr id="13" name="Text 10"/>
          <p:cNvSpPr/>
          <p:nvPr/>
        </p:nvSpPr>
        <p:spPr>
          <a:xfrm>
            <a:off x="6232208" y="6959441"/>
            <a:ext cx="7652385" cy="681990"/>
          </a:xfrm>
          <a:prstGeom prst="rect">
            <a:avLst/>
          </a:prstGeom>
          <a:noFill/>
          <a:ln/>
        </p:spPr>
        <p:txBody>
          <a:bodyPr wrap="square" lIns="0" tIns="0" rIns="0" bIns="0" rtlCol="0" anchor="t"/>
          <a:lstStyle/>
          <a:p>
            <a:pPr algn="l" indent="0" marL="0">
              <a:lnSpc>
                <a:spcPts val="2650"/>
              </a:lnSpc>
              <a:buNone/>
            </a:pPr>
            <a:r>
              <a:rPr lang="en-US" sz="1650" dirty="0">
                <a:solidFill>
                  <a:srgbClr val="FFE5E5"/>
                </a:solidFill>
                <a:latin typeface="DM Sans" pitchFamily="34" charset="0"/>
                <a:ea typeface="DM Sans" pitchFamily="34" charset="-122"/>
                <a:cs typeface="DM Sans" pitchFamily="34" charset="-120"/>
              </a:rPr>
              <a:t>By using different Python Libraries, you'll become a better programmer and learn to solve various problems through code.</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2025-03-20T11:09:47Z</dcterms:created>
  <dcterms:modified xsi:type="dcterms:W3CDTF">2025-03-20T11:09:47Z</dcterms:modified>
</cp:coreProperties>
</file>